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</p:sldIdLst>
  <p:notesMasterIdLst>
    <p:notesMasterId r:id="rId52"/>
  </p:notesMasterIdLst>
  <p:sldSz cx="14630400" cy="8229600"/>
  <p:notesSz cx="8229600" cy="14630400"/>
  <p:embeddedFontLst>
    <p:embeddedFont>
      <p:font typeface="Ancizar Serif"/>
      <p:regular r:id="rId57"/>
    </p:embeddedFont>
    <p:embeddedFont>
      <p:font typeface="Ancizar Serif"/>
      <p:regular r:id="rId58"/>
    </p:embeddedFont>
    <p:embeddedFont>
      <p:font typeface="Ancizar Serif"/>
      <p:regular r:id="rId59"/>
    </p:embeddedFont>
    <p:embeddedFont>
      <p:font typeface="Ancizar Serif"/>
      <p:regular r:id="rId6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57" Type="http://schemas.openxmlformats.org/officeDocument/2006/relationships/font" Target="fonts/font1.fntdata"/><Relationship Id="rId58" Type="http://schemas.openxmlformats.org/officeDocument/2006/relationships/font" Target="fonts/font2.fntdata"/><Relationship Id="rId59" Type="http://schemas.openxmlformats.org/officeDocument/2006/relationships/font" Target="fonts/font3.fntdata"/><Relationship Id="rId60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slideLayout" Target="../slideLayouts/slideLayout28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slideLayout" Target="../slideLayouts/slideLayout30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slideLayout" Target="../slideLayouts/slideLayout3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slideLayout" Target="../slideLayouts/slideLayout32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33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35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36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slideLayout" Target="../slideLayouts/slideLayout38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8-1.png"/><Relationship Id="rId2" Type="http://schemas.openxmlformats.org/officeDocument/2006/relationships/slideLayout" Target="../slideLayouts/slideLayout39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1-1.png"/><Relationship Id="rId2" Type="http://schemas.openxmlformats.org/officeDocument/2006/relationships/slideLayout" Target="../slideLayouts/slideLayout42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2-1.png"/><Relationship Id="rId2" Type="http://schemas.openxmlformats.org/officeDocument/2006/relationships/slideLayout" Target="../slideLayouts/slideLayout43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3-1.png"/><Relationship Id="rId2" Type="http://schemas.openxmlformats.org/officeDocument/2006/relationships/slideLayout" Target="../slideLayouts/slideLayout44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6-1.png"/><Relationship Id="rId2" Type="http://schemas.openxmlformats.org/officeDocument/2006/relationships/slideLayout" Target="../slideLayouts/slideLayout47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7-1.png"/><Relationship Id="rId2" Type="http://schemas.openxmlformats.org/officeDocument/2006/relationships/slideLayout" Target="../slideLayouts/slideLayout48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0-1.png"/><Relationship Id="rId2" Type="http://schemas.openxmlformats.org/officeDocument/2006/relationships/slideLayout" Target="../slideLayouts/slideLayout51.xml"/><Relationship Id="rId3" Type="http://schemas.openxmlformats.org/officeDocument/2006/relationships/notesSlide" Target="../notesSlides/notesSlide5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2724269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SQL DML e QL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811905"/>
            <a:ext cx="880360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Informatica - Prof. Fedeli Massimo</a:t>
            </a:r>
            <a:endParaRPr lang="en-US" sz="4850" dirty="0"/>
          </a:p>
        </p:txBody>
      </p:sp>
      <p:sp>
        <p:nvSpPr>
          <p:cNvPr id="4" name="Text 2"/>
          <p:cNvSpPr/>
          <p:nvPr/>
        </p:nvSpPr>
        <p:spPr>
          <a:xfrm>
            <a:off x="829032" y="5031462"/>
            <a:ext cx="1297233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Fabbrica Digitale - ITS4puntozero</a:t>
            </a:r>
            <a:endParaRPr lang="en-US" sz="23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653897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delete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215283"/>
            <a:ext cx="129723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L'eliminazione di tuple da una tabella si ottiene mediante il costrutto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DELETE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che permette di cancellare definitivamente da una tabella anche più di una riga per volta.</a:t>
            </a:r>
            <a:endParaRPr lang="en-US" sz="2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4495800"/>
            <a:ext cx="12972336" cy="20799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40011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delete</a:t>
            </a:r>
            <a:endParaRPr lang="en-US" sz="6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601397"/>
            <a:ext cx="12972336" cy="45880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11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127" y="939641"/>
            <a:ext cx="5383530" cy="672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delete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127" y="1897856"/>
            <a:ext cx="9090303" cy="53981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093" y="7626548"/>
            <a:ext cx="2087761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92215" y="7626548"/>
            <a:ext cx="2045970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22097" y="7626548"/>
            <a:ext cx="532328" cy="2784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12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54060"/>
            <a:ext cx="5816322" cy="72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delete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114074"/>
            <a:ext cx="9729192" cy="50613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610713"/>
            <a:ext cx="208359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91501" y="7610713"/>
            <a:ext cx="204739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37218" y="7610713"/>
            <a:ext cx="51554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13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80135"/>
            <a:ext cx="5428536" cy="678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delete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048708"/>
            <a:ext cx="9080540" cy="51006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614880"/>
            <a:ext cx="2104906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83762" y="7614880"/>
            <a:ext cx="206263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15787" y="7614880"/>
            <a:ext cx="53685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14</a:t>
            </a:r>
            <a:endParaRPr lang="en-US" sz="1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563767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update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125153"/>
            <a:ext cx="129723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 il costrutto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UPDATE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si ottiene l'aggiornamento dei dati contenuti nei record di una tabella in base a un'eventuale condizione</a:t>
            </a:r>
            <a:endParaRPr lang="en-US" sz="2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4405670"/>
            <a:ext cx="12972336" cy="226004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15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51786"/>
            <a:ext cx="5816322" cy="72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update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011799"/>
            <a:ext cx="9729192" cy="526589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610713"/>
            <a:ext cx="208359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91501" y="7610713"/>
            <a:ext cx="204739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37218" y="7610713"/>
            <a:ext cx="51554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16</a:t>
            </a:r>
            <a:endParaRPr lang="en-US" sz="1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19175"/>
            <a:ext cx="7367349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update</a:t>
            </a:r>
            <a:endParaRPr lang="en-US" sz="5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474476"/>
            <a:ext cx="12323683" cy="4735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14242" y="7594163"/>
            <a:ext cx="200191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000083" y="7594163"/>
            <a:ext cx="4526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17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7484" y="945713"/>
            <a:ext cx="6192560" cy="774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update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7484" y="2097286"/>
            <a:ext cx="10380345" cy="51901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284" y="7611428"/>
            <a:ext cx="2061329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99954" y="7611428"/>
            <a:ext cx="2030373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57102" y="7611428"/>
            <a:ext cx="496014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</a:t>
            </a:r>
            <a:endParaRPr lang="en-US" sz="16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94410"/>
            <a:ext cx="5428536" cy="678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update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1962983"/>
            <a:ext cx="9080540" cy="527208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614880"/>
            <a:ext cx="2104906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83762" y="7614880"/>
            <a:ext cx="206263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15787" y="7614880"/>
            <a:ext cx="536853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19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1533882"/>
            <a:ext cx="12972336" cy="51617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120574" y="7589996"/>
            <a:ext cx="33230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68467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update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222897"/>
            <a:ext cx="10377845" cy="493823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98287" y="7606546"/>
            <a:ext cx="203382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56030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20</a:t>
            </a:r>
            <a:endParaRPr lang="en-US" sz="16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95005"/>
            <a:ext cx="5816322" cy="72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update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055019"/>
            <a:ext cx="9729192" cy="51794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610713"/>
            <a:ext cx="208359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91501" y="7610713"/>
            <a:ext cx="204739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37218" y="7610713"/>
            <a:ext cx="51554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21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3630097"/>
            <a:ext cx="11940540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Interrogazioni DML e query language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22</a:t>
            </a: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995601"/>
            <a:ext cx="12323683" cy="62383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314242" y="7594163"/>
            <a:ext cx="200191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4000083" y="7594163"/>
            <a:ext cx="4526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23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327666"/>
            <a:ext cx="8978027" cy="823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450"/>
              </a:lnSpc>
              <a:buNone/>
            </a:pPr>
            <a:r>
              <a:rPr lang="en-US" sz="5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Manipolazione di dati relazionali</a:t>
            </a:r>
            <a:endParaRPr lang="en-US" sz="5150" dirty="0"/>
          </a:p>
        </p:txBody>
      </p:sp>
      <p:sp>
        <p:nvSpPr>
          <p:cNvPr id="3" name="Text 1"/>
          <p:cNvSpPr/>
          <p:nvPr/>
        </p:nvSpPr>
        <p:spPr>
          <a:xfrm>
            <a:off x="829032" y="2579370"/>
            <a:ext cx="12972336" cy="4322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tabelle relazionali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sono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insiemi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le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righe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delle tabelle possono essere considerate come elementi dell'insieme.</a:t>
            </a:r>
            <a:endParaRPr lang="en-US" sz="1950" dirty="0"/>
          </a:p>
          <a:p>
            <a:pPr algn="l" marL="342900" indent="-342900">
              <a:lnSpc>
                <a:spcPts val="2900"/>
              </a:lnSpc>
              <a:buSzPct val="100000"/>
              <a:buChar char="•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operazioni che si possono eseguire sugli insiemi possono essere, pertanto, applicate anche alle </a:t>
            </a:r>
            <a:pPr algn="l" indent="0" marL="0">
              <a:lnSpc>
                <a:spcPts val="2900"/>
              </a:lnSpc>
              <a:buNone/>
            </a:pPr>
            <a:r>
              <a:rPr lang="en-US" sz="19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tabelle relazionali</a:t>
            </a:r>
            <a:pPr algn="l" indent="0" marL="0">
              <a:lnSpc>
                <a:spcPts val="29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; le operazioni fondamentali sono sette:</a:t>
            </a:r>
            <a:endParaRPr lang="en-US" sz="1950" dirty="0"/>
          </a:p>
          <a:p>
            <a:pPr algn="l" lvl="1" marL="685800" indent="-342900">
              <a:lnSpc>
                <a:spcPts val="2900"/>
              </a:lnSpc>
              <a:buSzPct val="100000"/>
              <a:buChar char="◦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selezione;</a:t>
            </a:r>
            <a:endParaRPr lang="en-US" sz="1950" dirty="0"/>
          </a:p>
          <a:p>
            <a:pPr algn="l" lvl="1" marL="685800" indent="-342900">
              <a:lnSpc>
                <a:spcPts val="2900"/>
              </a:lnSpc>
              <a:buSzPct val="100000"/>
              <a:buChar char="◦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proiezione;</a:t>
            </a:r>
            <a:endParaRPr lang="en-US" sz="1950" dirty="0"/>
          </a:p>
          <a:p>
            <a:pPr algn="l" lvl="1" marL="685800" indent="-342900">
              <a:lnSpc>
                <a:spcPts val="2900"/>
              </a:lnSpc>
              <a:buSzPct val="100000"/>
              <a:buChar char="◦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intersezione;</a:t>
            </a:r>
            <a:endParaRPr lang="en-US" sz="1950" dirty="0"/>
          </a:p>
          <a:p>
            <a:pPr algn="l" lvl="1" marL="685800" indent="-342900">
              <a:lnSpc>
                <a:spcPts val="2900"/>
              </a:lnSpc>
              <a:buSzPct val="100000"/>
              <a:buChar char="◦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congiunzione;</a:t>
            </a:r>
            <a:endParaRPr lang="en-US" sz="1950" dirty="0"/>
          </a:p>
          <a:p>
            <a:pPr algn="l" lvl="1" marL="685800" indent="-342900">
              <a:lnSpc>
                <a:spcPts val="2900"/>
              </a:lnSpc>
              <a:buSzPct val="100000"/>
              <a:buChar char="◦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differenza;</a:t>
            </a:r>
            <a:endParaRPr lang="en-US" sz="1950" dirty="0"/>
          </a:p>
          <a:p>
            <a:pPr algn="l" lvl="1" marL="685800" indent="-342900">
              <a:lnSpc>
                <a:spcPts val="2900"/>
              </a:lnSpc>
              <a:buSzPct val="100000"/>
              <a:buChar char="◦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prodotto;</a:t>
            </a:r>
            <a:endParaRPr lang="en-US" sz="1950" dirty="0"/>
          </a:p>
          <a:p>
            <a:pPr algn="l" lvl="1" marL="685800" indent="-342900">
              <a:lnSpc>
                <a:spcPts val="2900"/>
              </a:lnSpc>
              <a:buSzPct val="100000"/>
              <a:buChar char="◦"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unione</a:t>
            </a:r>
            <a:endParaRPr lang="en-US" sz="1950" dirty="0"/>
          </a:p>
        </p:txBody>
      </p:sp>
      <p:sp>
        <p:nvSpPr>
          <p:cNvPr id="4" name="Text 2"/>
          <p:cNvSpPr/>
          <p:nvPr/>
        </p:nvSpPr>
        <p:spPr>
          <a:xfrm>
            <a:off x="177641" y="7602498"/>
            <a:ext cx="2048470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04121" y="7602498"/>
            <a:ext cx="2021919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3972223" y="7602498"/>
            <a:ext cx="480417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24</a:t>
            </a:r>
            <a:endParaRPr 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2097881"/>
            <a:ext cx="10562511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Manipolazione di dati relazionali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659267"/>
            <a:ext cx="12972336" cy="24723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linguaggio di manipolazione dei dati (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DML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) permette di realizzare operazioni e interrogazioni anche molto complesse mediante il costrutto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SELECT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Proprio perché attraverso questa operazione vengono effettuate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interrogazioni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sui dati presenti nell'archivio, questa istruzione è anche indicata come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sottoparte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del linguaggio DML etichettata come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Query Language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25</a:t>
            </a:r>
            <a:endParaRPr lang="en-US" sz="16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79063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Select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29032" y="2233493"/>
            <a:ext cx="12972336" cy="3411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forma fondamentale dell'istruzione 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066CC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SELECT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formata da tre clausole principali:</a:t>
            </a:r>
            <a:endParaRPr lang="en-US" sz="1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787729"/>
            <a:ext cx="10377845" cy="183201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9032" y="4903946"/>
            <a:ext cx="3722370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dove abbiamo: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829032" y="5653326"/>
            <a:ext cx="12972336" cy="1497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&lt;elenco attributi&gt;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è un elenco dei nomi degli attributi i cui valori devono essere reperiti dall'interrogazione;</a:t>
            </a:r>
            <a:endParaRPr lang="en-US" sz="18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&lt;elenco tabelle&gt;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è un elenco dei nomi delle relazioni necessarie per eseguire l'interrogazione;</a:t>
            </a:r>
            <a:endParaRPr lang="en-US" sz="185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&lt;condizione&gt;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è un'espressione condizionale che identifica la condizione che devono avere le tuple desiderate dall'interrogazione.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6298287" y="7606546"/>
            <a:ext cx="203382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13956030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26</a:t>
            </a:r>
            <a:endParaRPr lang="en-US" sz="16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3911" y="930116"/>
            <a:ext cx="6471166" cy="808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50"/>
              </a:lnSpc>
              <a:buNone/>
            </a:pPr>
            <a:r>
              <a:rPr lang="en-US" sz="50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Select</a:t>
            </a:r>
            <a:endParaRPr lang="en-US" sz="5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911" y="2151221"/>
            <a:ext cx="11052096" cy="51610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308" y="7627977"/>
            <a:ext cx="201084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22814" y="7627977"/>
            <a:ext cx="198477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84605" y="7627977"/>
            <a:ext cx="471607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27</a:t>
            </a:r>
            <a:endParaRPr lang="en-US" sz="16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9387" y="924997"/>
            <a:ext cx="6814185" cy="8516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Select</a:t>
            </a:r>
            <a:endParaRPr lang="en-US" sz="5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387" y="2233851"/>
            <a:ext cx="11710392" cy="508265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355" y="7626906"/>
            <a:ext cx="1985963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333173" y="7626906"/>
            <a:ext cx="1963936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14002107" y="7626906"/>
            <a:ext cx="454819" cy="304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28</a:t>
            </a:r>
            <a:endParaRPr lang="en-US" sz="15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66311"/>
            <a:ext cx="7367349" cy="920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250"/>
              </a:lnSpc>
              <a:buNone/>
            </a:pPr>
            <a:r>
              <a:rPr lang="en-US" sz="5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Select</a:t>
            </a:r>
            <a:endParaRPr lang="en-US" sz="58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421612"/>
            <a:ext cx="12323683" cy="48416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594163"/>
            <a:ext cx="2020729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14242" y="7594163"/>
            <a:ext cx="2001917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000083" y="7594163"/>
            <a:ext cx="452676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5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29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994297"/>
            <a:ext cx="9992558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gestione dei dati con il DML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555683"/>
            <a:ext cx="12972336" cy="26795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Nella maggior parte dei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DBMS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il linguaggio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SQL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viene usato per consentire l'accesso ai dati.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sottolinguaggio che permette la ricerca e l'elaborazione dei dati è il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DML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DML (Data Manipulation Language)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indicato proprio come linguaggio di manipolazione dei dati:</a:t>
            </a:r>
            <a:endParaRPr lang="en-US" sz="2300" dirty="0"/>
          </a:p>
          <a:p>
            <a:pPr algn="l" lvl="1" marL="685800" indent="-342900">
              <a:lnSpc>
                <a:spcPts val="3700"/>
              </a:lnSpc>
              <a:buSzPct val="100000"/>
              <a:buChar char="◦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esso contiene tutti i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comandi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 la </a:t>
            </a:r>
            <a:pPr algn="l" indent="0" marL="0">
              <a:lnSpc>
                <a:spcPts val="3700"/>
              </a:lnSpc>
              <a:buNone/>
            </a:pPr>
            <a:r>
              <a:rPr lang="en-US" sz="2300" u="sng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modifica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dei dati contenuti nelle tabelle, in termini di </a:t>
            </a:r>
            <a:pPr algn="l" indent="0" marL="0">
              <a:lnSpc>
                <a:spcPts val="3700"/>
              </a:lnSpc>
              <a:buNone/>
            </a:pPr>
            <a:r>
              <a:rPr lang="en-US" sz="2300" u="sng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aggiunta, eliminazione, modifica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aggiornamento dei dati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120574" y="7589996"/>
            <a:ext cx="33230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</a:t>
            </a:r>
            <a:endParaRPr lang="en-US" sz="1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3078" y="929283"/>
            <a:ext cx="6084927" cy="760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Select</a:t>
            </a:r>
            <a:endParaRPr lang="en-US" sz="47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3078" y="2054423"/>
            <a:ext cx="10403324" cy="52578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188" y="7631787"/>
            <a:ext cx="202465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18171" y="7631787"/>
            <a:ext cx="1994178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69127" y="7631787"/>
            <a:ext cx="48720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30</a:t>
            </a:r>
            <a:endParaRPr lang="en-US" sz="1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68586"/>
            <a:ext cx="5040749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ALIAS</a:t>
            </a:r>
            <a:endParaRPr lang="en-US" sz="39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1948815"/>
            <a:ext cx="8432006" cy="45631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9032" y="6652736"/>
            <a:ext cx="12972336" cy="508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Grazie agli </a:t>
            </a:r>
            <a:pPr algn="l" indent="0" marL="0">
              <a:lnSpc>
                <a:spcPts val="2000"/>
              </a:lnSpc>
              <a:buNone/>
            </a:pPr>
            <a:r>
              <a:rPr lang="en-US" sz="15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alias</a:t>
            </a:r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otteniamo in generale una maggiore leggibilità sia della query sia dei risultati e, come vedremo, permettono una scrittura sintetica delle query complesse.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177641" y="7619048"/>
            <a:ext cx="212955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74951" y="7619048"/>
            <a:ext cx="208049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3891379" y="7619048"/>
            <a:ext cx="561499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31</a:t>
            </a:r>
            <a:endParaRPr 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296948"/>
            <a:ext cx="11214616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clausola DISTINCT e ORDER BY</a:t>
            </a:r>
            <a:endParaRPr lang="en-US" sz="6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858333"/>
            <a:ext cx="12972336" cy="40742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32</a:t>
            </a:r>
            <a:endParaRPr lang="en-US" sz="1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01078"/>
            <a:ext cx="10091976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clausola DISTINCT e ORDER BY</a:t>
            </a:r>
            <a:endParaRPr lang="en-US" sz="5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353032"/>
            <a:ext cx="11675031" cy="487537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09360" y="7598331"/>
            <a:ext cx="201144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86867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33</a:t>
            </a:r>
            <a:endParaRPr lang="en-US" sz="16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237417"/>
            <a:ext cx="11214616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clausola DISTINCT e ORDER BY</a:t>
            </a:r>
            <a:endParaRPr lang="en-US" sz="6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798802"/>
            <a:ext cx="12972336" cy="419326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34</a:t>
            </a:r>
            <a:endParaRPr lang="en-US" sz="16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71907"/>
            <a:ext cx="10091976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clausola DISTINCT e ORDER BY</a:t>
            </a:r>
            <a:endParaRPr lang="en-US" sz="5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323862"/>
            <a:ext cx="11675031" cy="493383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09360" y="7598331"/>
            <a:ext cx="201144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86867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35</a:t>
            </a:r>
            <a:endParaRPr lang="en-US" sz="16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187768"/>
            <a:ext cx="7160300" cy="630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Operatori di confronto delle query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29032" y="2067997"/>
            <a:ext cx="1297233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Nelle </a:t>
            </a:r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query</a:t>
            </a:r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se sono presenti espressioni condizionali, vengono usati gli operatori di confronto: quindi una condizione è formata da tre parti: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829032" y="2462808"/>
            <a:ext cx="1297233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campo | espressione</a:t>
            </a:r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    </a:t>
            </a:r>
            <a:pPr algn="l" indent="0" marL="0">
              <a:lnSpc>
                <a:spcPts val="2000"/>
              </a:lnSpc>
              <a:buNone/>
            </a:pPr>
            <a:r>
              <a:rPr lang="en-US" sz="15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op. di confronto</a:t>
            </a:r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    </a:t>
            </a:r>
            <a:pPr algn="l" indent="0" marL="0">
              <a:lnSpc>
                <a:spcPts val="2000"/>
              </a:lnSpc>
              <a:buNone/>
            </a:pPr>
            <a:r>
              <a:rPr lang="en-US" sz="15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campo | espressione | costante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829032" y="2857619"/>
            <a:ext cx="12972336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tabella che segue riporta gli operatori di confronto che possono essere usati in una condizione.</a:t>
            </a:r>
            <a:endParaRPr lang="en-US" sz="1500" dirty="0"/>
          </a:p>
        </p:txBody>
      </p:sp>
      <p:sp>
        <p:nvSpPr>
          <p:cNvPr id="6" name="Shape 4"/>
          <p:cNvSpPr/>
          <p:nvPr/>
        </p:nvSpPr>
        <p:spPr>
          <a:xfrm>
            <a:off x="829032" y="3252430"/>
            <a:ext cx="12972336" cy="3789283"/>
          </a:xfrm>
          <a:prstGeom prst="roundRect">
            <a:avLst>
              <a:gd name="adj" fmla="val 2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836652" y="3260050"/>
            <a:ext cx="12957096" cy="4193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029057" y="3342680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OPERATORE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7511415" y="3342680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SIGNIFICATO</a:t>
            </a:r>
            <a:endParaRPr lang="en-US" sz="1500" dirty="0"/>
          </a:p>
        </p:txBody>
      </p:sp>
      <p:sp>
        <p:nvSpPr>
          <p:cNvPr id="10" name="Shape 8"/>
          <p:cNvSpPr/>
          <p:nvPr/>
        </p:nvSpPr>
        <p:spPr>
          <a:xfrm>
            <a:off x="836652" y="3679388"/>
            <a:ext cx="12957096" cy="4193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1029057" y="3762018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=</a:t>
            </a:r>
            <a:endParaRPr lang="en-US" sz="1500" dirty="0"/>
          </a:p>
        </p:txBody>
      </p:sp>
      <p:sp>
        <p:nvSpPr>
          <p:cNvPr id="12" name="Text 10"/>
          <p:cNvSpPr/>
          <p:nvPr/>
        </p:nvSpPr>
        <p:spPr>
          <a:xfrm>
            <a:off x="7511415" y="3762018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Uguale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836652" y="4098727"/>
            <a:ext cx="12957096" cy="4193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9057" y="4181356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&lt;&gt;</a:t>
            </a:r>
            <a:endParaRPr lang="en-US" sz="1500" dirty="0"/>
          </a:p>
        </p:txBody>
      </p:sp>
      <p:sp>
        <p:nvSpPr>
          <p:cNvPr id="15" name="Text 13"/>
          <p:cNvSpPr/>
          <p:nvPr/>
        </p:nvSpPr>
        <p:spPr>
          <a:xfrm>
            <a:off x="7511415" y="4181356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Diverso</a:t>
            </a:r>
            <a:endParaRPr lang="en-US" sz="1500" dirty="0"/>
          </a:p>
        </p:txBody>
      </p:sp>
      <p:sp>
        <p:nvSpPr>
          <p:cNvPr id="16" name="Shape 14"/>
          <p:cNvSpPr/>
          <p:nvPr/>
        </p:nvSpPr>
        <p:spPr>
          <a:xfrm>
            <a:off x="836652" y="4518065"/>
            <a:ext cx="12957096" cy="4193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057" y="4600694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&lt;</a:t>
            </a:r>
            <a:endParaRPr lang="en-US" sz="1500" dirty="0"/>
          </a:p>
        </p:txBody>
      </p:sp>
      <p:sp>
        <p:nvSpPr>
          <p:cNvPr id="18" name="Text 16"/>
          <p:cNvSpPr/>
          <p:nvPr/>
        </p:nvSpPr>
        <p:spPr>
          <a:xfrm>
            <a:off x="7511415" y="4600694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Minore</a:t>
            </a:r>
            <a:endParaRPr lang="en-US" sz="1500" dirty="0"/>
          </a:p>
        </p:txBody>
      </p:sp>
      <p:sp>
        <p:nvSpPr>
          <p:cNvPr id="19" name="Shape 17"/>
          <p:cNvSpPr/>
          <p:nvPr/>
        </p:nvSpPr>
        <p:spPr>
          <a:xfrm>
            <a:off x="836652" y="4937403"/>
            <a:ext cx="12957096" cy="4193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9057" y="5020032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&gt;</a:t>
            </a:r>
            <a:endParaRPr lang="en-US" sz="1500" dirty="0"/>
          </a:p>
        </p:txBody>
      </p:sp>
      <p:sp>
        <p:nvSpPr>
          <p:cNvPr id="21" name="Text 19"/>
          <p:cNvSpPr/>
          <p:nvPr/>
        </p:nvSpPr>
        <p:spPr>
          <a:xfrm>
            <a:off x="7511415" y="5020032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Maggiore</a:t>
            </a:r>
            <a:endParaRPr lang="en-US" sz="1500" dirty="0"/>
          </a:p>
        </p:txBody>
      </p:sp>
      <p:sp>
        <p:nvSpPr>
          <p:cNvPr id="22" name="Shape 20"/>
          <p:cNvSpPr/>
          <p:nvPr/>
        </p:nvSpPr>
        <p:spPr>
          <a:xfrm>
            <a:off x="836652" y="5356741"/>
            <a:ext cx="12957096" cy="4193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3" name="Text 21"/>
          <p:cNvSpPr/>
          <p:nvPr/>
        </p:nvSpPr>
        <p:spPr>
          <a:xfrm>
            <a:off x="1029057" y="5439370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&lt;=</a:t>
            </a:r>
            <a:endParaRPr lang="en-US" sz="1500" dirty="0"/>
          </a:p>
        </p:txBody>
      </p:sp>
      <p:sp>
        <p:nvSpPr>
          <p:cNvPr id="24" name="Text 22"/>
          <p:cNvSpPr/>
          <p:nvPr/>
        </p:nvSpPr>
        <p:spPr>
          <a:xfrm>
            <a:off x="7511415" y="5439370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Minore o uguale</a:t>
            </a:r>
            <a:endParaRPr lang="en-US" sz="1500" dirty="0"/>
          </a:p>
        </p:txBody>
      </p:sp>
      <p:sp>
        <p:nvSpPr>
          <p:cNvPr id="25" name="Shape 23"/>
          <p:cNvSpPr/>
          <p:nvPr/>
        </p:nvSpPr>
        <p:spPr>
          <a:xfrm>
            <a:off x="836652" y="5776079"/>
            <a:ext cx="12957096" cy="4193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9057" y="5858708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&gt;=</a:t>
            </a:r>
            <a:endParaRPr lang="en-US" sz="1500" dirty="0"/>
          </a:p>
        </p:txBody>
      </p:sp>
      <p:sp>
        <p:nvSpPr>
          <p:cNvPr id="27" name="Text 25"/>
          <p:cNvSpPr/>
          <p:nvPr/>
        </p:nvSpPr>
        <p:spPr>
          <a:xfrm>
            <a:off x="7511415" y="5858708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Maggiore o uguale</a:t>
            </a:r>
            <a:endParaRPr lang="en-US" sz="1500" dirty="0"/>
          </a:p>
        </p:txBody>
      </p:sp>
      <p:sp>
        <p:nvSpPr>
          <p:cNvPr id="28" name="Shape 26"/>
          <p:cNvSpPr/>
          <p:nvPr/>
        </p:nvSpPr>
        <p:spPr>
          <a:xfrm>
            <a:off x="836652" y="6195417"/>
            <a:ext cx="12957096" cy="41933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9" name="Text 27"/>
          <p:cNvSpPr/>
          <p:nvPr/>
        </p:nvSpPr>
        <p:spPr>
          <a:xfrm>
            <a:off x="1029057" y="6278047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Like</a:t>
            </a:r>
            <a:endParaRPr lang="en-US" sz="1500" dirty="0"/>
          </a:p>
        </p:txBody>
      </p:sp>
      <p:sp>
        <p:nvSpPr>
          <p:cNvPr id="30" name="Text 28"/>
          <p:cNvSpPr/>
          <p:nvPr/>
        </p:nvSpPr>
        <p:spPr>
          <a:xfrm>
            <a:off x="7511415" y="6278047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Confronto su stringhe</a:t>
            </a:r>
            <a:endParaRPr lang="en-US" sz="1500" dirty="0"/>
          </a:p>
        </p:txBody>
      </p:sp>
      <p:sp>
        <p:nvSpPr>
          <p:cNvPr id="31" name="Shape 29"/>
          <p:cNvSpPr/>
          <p:nvPr/>
        </p:nvSpPr>
        <p:spPr>
          <a:xfrm>
            <a:off x="836652" y="6614755"/>
            <a:ext cx="12957096" cy="41933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1029057" y="6697385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Between</a:t>
            </a:r>
            <a:endParaRPr lang="en-US" sz="1500" dirty="0"/>
          </a:p>
        </p:txBody>
      </p:sp>
      <p:sp>
        <p:nvSpPr>
          <p:cNvPr id="33" name="Text 31"/>
          <p:cNvSpPr/>
          <p:nvPr/>
        </p:nvSpPr>
        <p:spPr>
          <a:xfrm>
            <a:off x="7511415" y="6697385"/>
            <a:ext cx="6089928" cy="254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5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Compreso tra due valori</a:t>
            </a:r>
            <a:endParaRPr lang="en-US" sz="1500" dirty="0"/>
          </a:p>
        </p:txBody>
      </p:sp>
      <p:sp>
        <p:nvSpPr>
          <p:cNvPr id="34" name="Text 32"/>
          <p:cNvSpPr/>
          <p:nvPr/>
        </p:nvSpPr>
        <p:spPr>
          <a:xfrm>
            <a:off x="177641" y="7619048"/>
            <a:ext cx="2129552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274951" y="7619048"/>
            <a:ext cx="2080498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3891379" y="7619048"/>
            <a:ext cx="561499" cy="273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36</a:t>
            </a:r>
            <a:endParaRPr lang="en-US" sz="1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88219"/>
            <a:ext cx="9914096" cy="872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Operatori di confronto delle query</a:t>
            </a:r>
            <a:endParaRPr lang="en-US" sz="5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340173"/>
            <a:ext cx="11675031" cy="49012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598331"/>
            <a:ext cx="203382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09360" y="7598331"/>
            <a:ext cx="2011442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86867" y="7598331"/>
            <a:ext cx="465773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37</a:t>
            </a:r>
            <a:endParaRPr lang="en-US" sz="1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5222" y="951190"/>
            <a:ext cx="6317933" cy="771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Operatori between e like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25222" y="2098596"/>
            <a:ext cx="1297995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L'operatore </a:t>
            </a:r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Between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verifica se l'espressione è maggiore o uguale al valore minimo e minore o uguale al valore massimo.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25222" y="2648545"/>
            <a:ext cx="12979956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sintassi è la seguente:</a:t>
            </a:r>
            <a:endParaRPr lang="en-US" sz="1850" dirty="0"/>
          </a:p>
        </p:txBody>
      </p:sp>
      <p:sp>
        <p:nvSpPr>
          <p:cNvPr id="5" name="Shape 3"/>
          <p:cNvSpPr/>
          <p:nvPr/>
        </p:nvSpPr>
        <p:spPr>
          <a:xfrm>
            <a:off x="825222" y="3198495"/>
            <a:ext cx="12979956" cy="872252"/>
          </a:xfrm>
          <a:prstGeom prst="roundRect">
            <a:avLst>
              <a:gd name="adj" fmla="val 1048"/>
            </a:avLst>
          </a:prstGeom>
          <a:solidFill>
            <a:srgbClr val="B3CCFF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0966" y="3523059"/>
            <a:ext cx="294680" cy="235744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591389" y="3445193"/>
            <a:ext cx="11978045" cy="3387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espressione </a:t>
            </a:r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Between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valore minimo </a:t>
            </a:r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AND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valore massimo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25222" y="4352330"/>
            <a:ext cx="3087648" cy="385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ESEMPIO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825222" y="5019794"/>
            <a:ext cx="12979956" cy="677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Vediamo un primo esempio dove desideriamo ottenere tutti i nominativi di persone con altezza compresa tra 160 e 170 cm: possiamo usare l'operatore </a:t>
            </a:r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Between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nella clausola </a:t>
            </a:r>
            <a:pPr algn="l" indent="0" marL="0">
              <a:lnSpc>
                <a:spcPts val="26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WHERE</a:t>
            </a:r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utilizzando il seguente codice: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25222" y="5908477"/>
            <a:ext cx="12979956" cy="1369814"/>
          </a:xfrm>
          <a:prstGeom prst="roundRect">
            <a:avLst>
              <a:gd name="adj" fmla="val 668"/>
            </a:avLst>
          </a:prstGeom>
          <a:solidFill>
            <a:srgbClr val="F2F2F2"/>
          </a:solidFill>
          <a:ln/>
        </p:spPr>
      </p:sp>
      <p:sp>
        <p:nvSpPr>
          <p:cNvPr id="11" name="Shape 8"/>
          <p:cNvSpPr/>
          <p:nvPr/>
        </p:nvSpPr>
        <p:spPr>
          <a:xfrm>
            <a:off x="813435" y="5908477"/>
            <a:ext cx="13003530" cy="1369814"/>
          </a:xfrm>
          <a:prstGeom prst="roundRect">
            <a:avLst>
              <a:gd name="adj" fmla="val 2582"/>
            </a:avLst>
          </a:prstGeom>
          <a:solidFill>
            <a:srgbClr val="F2F2F2"/>
          </a:solidFill>
          <a:ln/>
        </p:spPr>
      </p:sp>
      <p:sp>
        <p:nvSpPr>
          <p:cNvPr id="12" name="Text 9"/>
          <p:cNvSpPr/>
          <p:nvPr/>
        </p:nvSpPr>
        <p:spPr>
          <a:xfrm>
            <a:off x="1049179" y="6085284"/>
            <a:ext cx="12532043" cy="1016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1 SELECT P.nome, P.cognome, P.altezza</a:t>
            </a:r>
            <a:endParaRPr lang="en-US" sz="18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2 FROM studenti P</a:t>
            </a:r>
            <a:endParaRPr lang="en-US" sz="1850" dirty="0"/>
          </a:p>
          <a:p>
            <a:pPr algn="l" indent="0" marL="0">
              <a:lnSpc>
                <a:spcPts val="2650"/>
              </a:lnSpc>
              <a:buNone/>
            </a:pPr>
            <a:r>
              <a:rPr lang="en-US" sz="1850" dirty="0">
                <a:solidFill>
                  <a:srgbClr val="030303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3 WHERE P.altezza Between 160 AND 170;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76808" y="7609761"/>
            <a:ext cx="205537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6302931" y="7609761"/>
            <a:ext cx="2024420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3959007" y="7609761"/>
            <a:ext cx="494586" cy="2964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38</a:t>
            </a:r>
            <a:endParaRPr lang="en-US" sz="1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2046089"/>
            <a:ext cx="7934563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Operatori between e like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607475"/>
            <a:ext cx="12972336" cy="2575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L'operatore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Like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usato quando si devono esprimere riferimenti a insiemi di caratteri.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Tali riferimenti si ottengono utilizzando uno dei caratteri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%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(percento) oppure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?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(punto di domanda), detti wildcard o caratteri jolly.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carattere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%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indica "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qualunque carattere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", mentre il carattere ?indica "qualunque carattere, uno per ciascun punto di domanda"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39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827848"/>
            <a:ext cx="9992558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gestione dei dati con il DML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389233"/>
            <a:ext cx="1297233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costrutti principali sono i seguenti: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29032" y="4196001"/>
            <a:ext cx="12972336" cy="22057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INSERT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per effettuare le operazioni di inserimento di nuovi record;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DELETE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per effettuare l'eliminazione di record;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UPDATE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per effettuare le operazioni di aggiornamento del contenuto dei record presenti;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SELECT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per effettuare le operazioni di ricerca ed estrazione dei dati.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4120574" y="7589996"/>
            <a:ext cx="33230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</a:t>
            </a:r>
            <a:endParaRPr lang="en-US" sz="16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4626" y="930950"/>
            <a:ext cx="5457825" cy="666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Operatori between e like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626" y="1877854"/>
            <a:ext cx="9100780" cy="54348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546" y="7640598"/>
            <a:ext cx="2068711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01621" y="7640598"/>
            <a:ext cx="2027158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28288" y="7640598"/>
            <a:ext cx="527685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1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40</a:t>
            </a:r>
            <a:endParaRPr lang="en-US" sz="1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66788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Operatori in e isnull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121218"/>
            <a:ext cx="10377845" cy="51414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98287" y="7606546"/>
            <a:ext cx="203382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56030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41</a:t>
            </a:r>
            <a:endParaRPr lang="en-US" sz="1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253609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Operatori </a:t>
            </a:r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</a:t>
            </a:r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</a:t>
            </a:r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isnull</a:t>
            </a:r>
            <a:endParaRPr lang="en-US" sz="61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814995"/>
            <a:ext cx="12972336" cy="41608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42</a:t>
            </a:r>
            <a:endParaRPr lang="en-US" sz="16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89528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Operatori in e isnull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143958"/>
            <a:ext cx="10377845" cy="50959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606546"/>
            <a:ext cx="2064901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98287" y="7606546"/>
            <a:ext cx="2033826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56030" y="7606546"/>
            <a:ext cx="496848" cy="298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3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43</a:t>
            </a:r>
            <a:endParaRPr lang="en-US" sz="1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572339"/>
            <a:ext cx="8816221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Select con due o più tabelle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133725"/>
            <a:ext cx="12972336" cy="3523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Nel caso generale le tabelle sono tra loro collegate dalle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chiavi esterne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che </a:t>
            </a:r>
            <a:pPr algn="l" indent="0" marL="0">
              <a:lnSpc>
                <a:spcPts val="3700"/>
              </a:lnSpc>
              <a:buNone/>
            </a:pPr>
            <a:r>
              <a:rPr lang="en-US" sz="2300" u="sng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mettono in relazione i dati tra di loro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E' possibile estrarre i dati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contemporaneamente da più tabelle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indicando nella clausola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FROM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l'elenco delle tabelle coinvolte.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query eseguono il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prodotto cartesiano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delle tabelle indicate nella clausola FROM, considerando le sole righe che soddisfano la condizione posta nella clausola WHERE, per ogni riga ottenuta vengono poi valutate le espressioni presenti nella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target list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44</a:t>
            </a:r>
            <a:endParaRPr lang="en-US" sz="1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2116455"/>
            <a:ext cx="8816221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Select con due o più tabelle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677841"/>
            <a:ext cx="1297233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comando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SELECT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permette quindi di esprimere tre operazioni relazionali fondamentali: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29032" y="4484608"/>
            <a:ext cx="12972336" cy="1628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 proiezione;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 selezione;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 congiunzione;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45</a:t>
            </a:r>
            <a:endParaRPr lang="en-US" sz="16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747957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Proiezione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309342"/>
            <a:ext cx="12972336" cy="1998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proiezione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si esprime semplicemente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indicando i campi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che si vogliono selezionare di seguito alla parola riservata SELECT.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Si tratta quindi di un estrazione verticale della tabella, che definisce le colonne che deve avere la relazione risultante dalla query</a:t>
            </a:r>
            <a:endParaRPr lang="en-US" sz="2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5640943"/>
            <a:ext cx="12972336" cy="8407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46</a:t>
            </a:r>
            <a:endParaRPr lang="en-US" sz="16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836896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Selezione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398282"/>
            <a:ext cx="12972336" cy="152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selezione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si esprime attraverso la condizione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WHERE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che permette di selezionare le tuple della relazione che si vogliono ricercare.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selezione è una sorta di estrazione orizzontale dei record in base a una condizione.</a:t>
            </a:r>
            <a:endParaRPr lang="en-US" sz="23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5256133"/>
            <a:ext cx="12972336" cy="113645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47</a:t>
            </a:r>
            <a:endParaRPr lang="en-US" sz="16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2334816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Congiunzione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896201"/>
            <a:ext cx="12972336" cy="1998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congiunzione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esprime una relazione tra tabelle e può essere ottenuta mediante appositi costrutti (detti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JOIN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).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Nella forma più semplice le tabelle possono essere indicate nella clausola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FROM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messe in relazione nella clausola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WHERE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dove si indicano i campi specifici delle chiavi desiderate.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48</a:t>
            </a:r>
            <a:endParaRPr lang="en-US" sz="160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520547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Congiunzione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081933"/>
            <a:ext cx="12972336" cy="3627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Nella clausola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FROM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si indicano le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tabelle oggetto di interrogazione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qualora esse siano più di una, devono essere separate dalla virgola;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nella clausola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WHERE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si indicano invece le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condizioni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 l'ottenimento delle tuple risultato;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anche in questa sezione, come nella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target list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deve essere utilizzata la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dot notation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 indicare i campi che provengono da tabelle diverse.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 si interroga una sola tabella non è necessario utilizzare tale notazione, anche se i puristi di questo linguaggio tendono a farlo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4011989" y="7589996"/>
            <a:ext cx="440888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49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764863"/>
            <a:ext cx="7755017" cy="969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7600"/>
              </a:lnSpc>
              <a:buNone/>
            </a:pPr>
            <a:r>
              <a:rPr lang="en-US" sz="61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insert</a:t>
            </a:r>
            <a:endParaRPr lang="en-US" sz="6100" dirty="0"/>
          </a:p>
        </p:txBody>
      </p:sp>
      <p:sp>
        <p:nvSpPr>
          <p:cNvPr id="3" name="Text 1"/>
          <p:cNvSpPr/>
          <p:nvPr/>
        </p:nvSpPr>
        <p:spPr>
          <a:xfrm>
            <a:off x="829032" y="3326249"/>
            <a:ext cx="12972336" cy="4737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Nel linguaggio SQL, esistono fondamentalmente due modi per l'inserimento dei dati in una tabella: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829032" y="4133017"/>
            <a:ext cx="12972336" cy="1051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singolarmente, cioè un record alla volta (una riga alla volta);</a:t>
            </a:r>
            <a:endParaRPr lang="en-US" sz="2300" dirty="0"/>
          </a:p>
          <a:p>
            <a:pPr algn="l" marL="342900" indent="-342900">
              <a:lnSpc>
                <a:spcPts val="3700"/>
              </a:lnSpc>
              <a:buSzPct val="100000"/>
              <a:buChar char="•"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più righe alla volta.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829032" y="5517118"/>
            <a:ext cx="12972336" cy="9474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INSERT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consente di inserire una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00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nuova riga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in una tabella. Il nuovo record viene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immesso in coda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sempre che non violi i </a:t>
            </a:r>
            <a:pPr algn="l" indent="0" marL="0">
              <a:lnSpc>
                <a:spcPts val="3700"/>
              </a:lnSpc>
              <a:buNone/>
            </a:pPr>
            <a:r>
              <a:rPr lang="en-US" sz="2300" b="1" dirty="0">
                <a:solidFill>
                  <a:srgbClr val="9900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vincoli interrelazionali e intrarelazionali</a:t>
            </a:r>
            <a:pPr algn="l" indent="0" marL="0">
              <a:lnSpc>
                <a:spcPts val="37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di integrità referenziale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77641" y="7589996"/>
            <a:ext cx="2008942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318528" y="7589996"/>
            <a:ext cx="1993344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4120574" y="7589996"/>
            <a:ext cx="332303" cy="331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</a:t>
            </a:r>
            <a:endParaRPr lang="en-US" sz="16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60847"/>
            <a:ext cx="5816322" cy="7269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Esempio</a:t>
            </a:r>
            <a:endParaRPr lang="en-US" sz="4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120860"/>
            <a:ext cx="9729192" cy="504789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610713"/>
            <a:ext cx="2083594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91501" y="7610713"/>
            <a:ext cx="2047399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3937218" y="7610713"/>
            <a:ext cx="515541" cy="290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50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318" y="947380"/>
            <a:ext cx="6973133" cy="8716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85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insert</a:t>
            </a:r>
            <a:endParaRPr lang="en-US" sz="5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318" y="2297787"/>
            <a:ext cx="11676340" cy="128420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18" y="3851315"/>
            <a:ext cx="11676340" cy="20833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28318" y="6203990"/>
            <a:ext cx="12973764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Possiamo eseguire questa istruzione sfruttando l'ambiente grafico dei 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DBMS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828318" y="6877764"/>
            <a:ext cx="12973764" cy="404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Scriviamo la query all'interno dell'editor delle 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FF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query</a:t>
            </a:r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 la mandiamo in esecuzione cliccando su</a:t>
            </a:r>
            <a:endParaRPr lang="en-US" sz="2050" dirty="0"/>
          </a:p>
        </p:txBody>
      </p:sp>
      <p:sp>
        <p:nvSpPr>
          <p:cNvPr id="7" name="Text 3"/>
          <p:cNvSpPr/>
          <p:nvPr/>
        </p:nvSpPr>
        <p:spPr>
          <a:xfrm>
            <a:off x="177403" y="7599045"/>
            <a:ext cx="2031563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310551" y="7599045"/>
            <a:ext cx="2009061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4096048" y="7599045"/>
            <a:ext cx="356830" cy="314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92637"/>
            <a:ext cx="5428536" cy="678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insert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061210"/>
            <a:ext cx="9080540" cy="50756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7641" y="7614880"/>
            <a:ext cx="2104906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6283762" y="7614880"/>
            <a:ext cx="206263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4024372" y="7614880"/>
            <a:ext cx="42826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7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78825"/>
            <a:ext cx="5428536" cy="678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insert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047399"/>
            <a:ext cx="9080540" cy="465843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9032" y="6868954"/>
            <a:ext cx="12972336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query non va a buon fine perchè viola il vincolo di </a:t>
            </a:r>
            <a:pPr algn="l" indent="0" marL="0">
              <a:lnSpc>
                <a:spcPts val="2200"/>
              </a:lnSpc>
              <a:buNone/>
            </a:pPr>
            <a:r>
              <a:rPr lang="en-US" sz="16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integrità referenziale.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77641" y="7614880"/>
            <a:ext cx="2104906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283762" y="7614880"/>
            <a:ext cx="2062639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024372" y="7614880"/>
            <a:ext cx="428268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0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8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2127" y="939641"/>
            <a:ext cx="6921698" cy="865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800"/>
              </a:lnSpc>
              <a:buNone/>
            </a:pPr>
            <a:r>
              <a:rPr lang="en-US" sz="54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costrutto insert</a:t>
            </a:r>
            <a:endParaRPr lang="en-US" sz="5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127" y="2276594"/>
            <a:ext cx="11687532" cy="39495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22127" y="6491407"/>
            <a:ext cx="12986147" cy="8003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query va a buon fine perchè ora la tabella corsi contiene i dati necessari affinché non sia violato il vincolo di integrità referenziale.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76093" y="7605951"/>
            <a:ext cx="2017395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Massimo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317575" y="7605951"/>
            <a:ext cx="1995249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4100096" y="7605951"/>
            <a:ext cx="354330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450"/>
              </a:lnSpc>
              <a:buNone/>
            </a:pPr>
            <a:r>
              <a:rPr lang="en-US" sz="16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50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2026-02-19T20:14:34Z</dcterms:created>
  <dcterms:modified xsi:type="dcterms:W3CDTF">2026-02-19T20:14:34Z</dcterms:modified>
</cp:coreProperties>
</file>